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6"/>
  </p:notesMasterIdLst>
  <p:handoutMasterIdLst>
    <p:handoutMasterId r:id="rId37"/>
  </p:handoutMasterIdLst>
  <p:sldIdLst>
    <p:sldId id="256" r:id="rId6"/>
    <p:sldId id="257" r:id="rId7"/>
    <p:sldId id="259" r:id="rId8"/>
    <p:sldId id="258" r:id="rId9"/>
    <p:sldId id="260" r:id="rId10"/>
    <p:sldId id="261" r:id="rId11"/>
    <p:sldId id="262" r:id="rId12"/>
    <p:sldId id="263" r:id="rId13"/>
    <p:sldId id="269" r:id="rId14"/>
    <p:sldId id="270" r:id="rId15"/>
    <p:sldId id="271" r:id="rId16"/>
    <p:sldId id="274" r:id="rId17"/>
    <p:sldId id="272" r:id="rId18"/>
    <p:sldId id="275" r:id="rId19"/>
    <p:sldId id="273" r:id="rId20"/>
    <p:sldId id="276" r:id="rId21"/>
    <p:sldId id="277" r:id="rId22"/>
    <p:sldId id="278" r:id="rId23"/>
    <p:sldId id="279" r:id="rId24"/>
    <p:sldId id="265" r:id="rId25"/>
    <p:sldId id="280" r:id="rId26"/>
    <p:sldId id="281" r:id="rId27"/>
    <p:sldId id="266" r:id="rId28"/>
    <p:sldId id="282" r:id="rId29"/>
    <p:sldId id="283" r:id="rId30"/>
    <p:sldId id="284" r:id="rId31"/>
    <p:sldId id="267" r:id="rId32"/>
    <p:sldId id="285" r:id="rId33"/>
    <p:sldId id="287" r:id="rId34"/>
    <p:sldId id="268" r:id="rId35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ranklin Webber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85" autoAdjust="0"/>
    <p:restoredTop sz="59271" autoAdjust="0"/>
  </p:normalViewPr>
  <p:slideViewPr>
    <p:cSldViewPr snapToGrid="0">
      <p:cViewPr varScale="1">
        <p:scale>
          <a:sx n="74" d="100"/>
          <a:sy n="74" d="100"/>
        </p:scale>
        <p:origin x="-1824" y="-8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784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commentAuthors" Target="commentAuthors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10/20/15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3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10/20/15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907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361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0182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0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1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1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Black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Command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3"/>
            <a:ext cx="14423693" cy="5580480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/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5678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Example - Black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Command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2880769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3666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Blu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Command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3"/>
            <a:ext cx="14423693" cy="5580480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6647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Example - Blu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Command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2880769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758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0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696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6694698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66784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6678417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010555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6667827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6662136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13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74555" y="318790"/>
            <a:ext cx="2815920" cy="219016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sp>
        <p:nvSpPr>
          <p:cNvPr id="12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50040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TextBox 10"/>
          <p:cNvSpPr txBox="1"/>
          <p:nvPr userDrawn="1"/>
        </p:nvSpPr>
        <p:spPr bwMode="white">
          <a:xfrm>
            <a:off x="136960" y="488145"/>
            <a:ext cx="13979932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MOTIVATION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817003" y="751451"/>
            <a:ext cx="2136171" cy="210650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sp>
        <p:nvSpPr>
          <p:cNvPr id="9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TextBox 7"/>
          <p:cNvSpPr txBox="1"/>
          <p:nvPr userDrawn="1"/>
        </p:nvSpPr>
        <p:spPr bwMode="white">
          <a:xfrm>
            <a:off x="136960" y="488145"/>
            <a:ext cx="11781799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PROBLEM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73099" y="768283"/>
            <a:ext cx="2613465" cy="261346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sp>
        <p:nvSpPr>
          <p:cNvPr id="12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37266" y="741088"/>
            <a:ext cx="2159887" cy="2159887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921498" y="7164200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11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12690861" y="686911"/>
            <a:ext cx="2613465" cy="2118928"/>
            <a:chOff x="12416447" y="464424"/>
            <a:chExt cx="3162292" cy="2563903"/>
          </a:xfrm>
        </p:grpSpPr>
        <p:grpSp>
          <p:nvGrpSpPr>
            <p:cNvPr id="20" name="Group 19"/>
            <p:cNvGrpSpPr/>
            <p:nvPr userDrawn="1"/>
          </p:nvGrpSpPr>
          <p:grpSpPr>
            <a:xfrm>
              <a:off x="12863143" y="1043945"/>
              <a:ext cx="2279544" cy="1984382"/>
              <a:chOff x="9373782" y="962667"/>
              <a:chExt cx="1755292" cy="1783840"/>
            </a:xfrm>
          </p:grpSpPr>
          <p:sp>
            <p:nvSpPr>
              <p:cNvPr id="11" name="Rectangle 10"/>
              <p:cNvSpPr/>
              <p:nvPr userDrawn="1"/>
            </p:nvSpPr>
            <p:spPr bwMode="auto">
              <a:xfrm>
                <a:off x="9373782" y="1193447"/>
                <a:ext cx="1755292" cy="13217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1218768"/>
                <a:endParaRPr lang="en-US" sz="320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12" name="Isosceles Triangle 11"/>
              <p:cNvSpPr/>
              <p:nvPr userDrawn="1"/>
            </p:nvSpPr>
            <p:spPr bwMode="auto">
              <a:xfrm>
                <a:off x="9487026" y="962667"/>
                <a:ext cx="1536892" cy="23777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1218768"/>
                <a:endParaRPr lang="en-US" sz="320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16" name="Isosceles Triangle 15"/>
              <p:cNvSpPr/>
              <p:nvPr userDrawn="1"/>
            </p:nvSpPr>
            <p:spPr bwMode="auto">
              <a:xfrm rot="10800000">
                <a:off x="9490983" y="2508734"/>
                <a:ext cx="1536892" cy="237773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1218768"/>
                <a:endParaRPr lang="en-US" sz="320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</p:grpSp>
        <p:pic>
          <p:nvPicPr>
            <p:cNvPr id="2" name="Picture 1"/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416447" y="464424"/>
              <a:ext cx="3162292" cy="2547404"/>
            </a:xfrm>
            <a:prstGeom prst="rect">
              <a:avLst/>
            </a:prstGeom>
          </p:spPr>
        </p:pic>
      </p:grp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sp>
        <p:nvSpPr>
          <p:cNvPr id="14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5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up 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6284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991206" y="893362"/>
            <a:ext cx="1986958" cy="201494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Group Exercise Title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2" y="3462898"/>
            <a:ext cx="10985354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group exercise?</a:t>
            </a:r>
            <a:endParaRPr lang="en-US" dirty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0974359" cy="1854956"/>
          </a:xfrm>
        </p:spPr>
        <p:txBody>
          <a:bodyPr>
            <a:normAutofit/>
          </a:bodyPr>
          <a:lstStyle>
            <a:lvl1pPr marL="0" indent="0">
              <a:buFont typeface="Wingdings" charset="2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031782" y="808493"/>
            <a:ext cx="2006111" cy="2006111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Lab: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571500" indent="-571500" algn="l">
              <a:lnSpc>
                <a:spcPct val="100000"/>
              </a:lnSpc>
              <a:spcBef>
                <a:spcPts val="0"/>
              </a:spcBef>
              <a:buFont typeface="Wingdings" charset="2"/>
              <a:buChar char="q"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Step 1</a:t>
            </a:r>
          </a:p>
          <a:p>
            <a:r>
              <a:rPr lang="en-US" dirty="0" smtClean="0"/>
              <a:t>Step 2</a:t>
            </a:r>
          </a:p>
          <a:p>
            <a:r>
              <a:rPr lang="en-US" dirty="0" smtClean="0"/>
              <a:t>Step 3</a:t>
            </a:r>
          </a:p>
          <a:p>
            <a:r>
              <a:rPr lang="en-US" dirty="0" smtClean="0"/>
              <a:t>Step 4</a:t>
            </a:r>
          </a:p>
        </p:txBody>
      </p:sp>
      <p:sp>
        <p:nvSpPr>
          <p:cNvPr id="11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924845" y="226313"/>
            <a:ext cx="2156108" cy="2874811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sp>
        <p:nvSpPr>
          <p:cNvPr id="11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650040" y="843603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46400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6421287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50040" y="8433078"/>
            <a:ext cx="5325621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7399322" y="8459721"/>
            <a:ext cx="1457356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789" r:id="rId2"/>
    <p:sldLayoutId id="2147483775" r:id="rId3"/>
    <p:sldLayoutId id="2147483783" r:id="rId4"/>
    <p:sldLayoutId id="2147483777" r:id="rId5"/>
    <p:sldLayoutId id="2147483772" r:id="rId6"/>
    <p:sldLayoutId id="2147483781" r:id="rId7"/>
    <p:sldLayoutId id="2147483782" r:id="rId8"/>
    <p:sldLayoutId id="2147483785" r:id="rId9"/>
    <p:sldLayoutId id="2147483803" r:id="rId10"/>
    <p:sldLayoutId id="2147483800" r:id="rId11"/>
    <p:sldLayoutId id="2147483798" r:id="rId12"/>
    <p:sldLayoutId id="2147483801" r:id="rId13"/>
    <p:sldLayoutId id="2147483802" r:id="rId14"/>
    <p:sldLayoutId id="2147483764" r:id="rId15"/>
    <p:sldLayoutId id="2147483779" r:id="rId16"/>
    <p:sldLayoutId id="2147483767" r:id="rId17"/>
    <p:sldLayoutId id="2147483774" r:id="rId18"/>
    <p:sldLayoutId id="2147483771" r:id="rId19"/>
    <p:sldLayoutId id="2147483723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Bags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2" y="3451138"/>
            <a:ext cx="10972800" cy="560884"/>
          </a:xfrm>
        </p:spPr>
        <p:txBody>
          <a:bodyPr/>
          <a:lstStyle/>
          <a:p>
            <a:r>
              <a:rPr lang="en-US" dirty="0" smtClean="0"/>
              <a:t>Creating Users and Groups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52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User named Frank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{</a:t>
            </a:r>
          </a:p>
          <a:p>
            <a:r>
              <a:rPr lang="pl-PL" dirty="0"/>
              <a:t>  </a:t>
            </a:r>
            <a:r>
              <a:rPr lang="pl-PL" b="1" dirty="0"/>
              <a:t>"id"</a:t>
            </a:r>
            <a:r>
              <a:rPr lang="pl-PL" dirty="0"/>
              <a:t>: "frank",</a:t>
            </a:r>
          </a:p>
          <a:p>
            <a:r>
              <a:rPr lang="pl-PL" dirty="0"/>
              <a:t>  </a:t>
            </a:r>
            <a:r>
              <a:rPr lang="pl-PL" b="1" dirty="0"/>
              <a:t>"</a:t>
            </a:r>
            <a:r>
              <a:rPr lang="pl-PL" b="1" dirty="0" err="1"/>
              <a:t>comment</a:t>
            </a:r>
            <a:r>
              <a:rPr lang="pl-PL" b="1" dirty="0"/>
              <a:t>"</a:t>
            </a:r>
            <a:r>
              <a:rPr lang="pl-PL" dirty="0"/>
              <a:t>: "Frank </a:t>
            </a:r>
            <a:r>
              <a:rPr lang="pl-PL" dirty="0" err="1"/>
              <a:t>Belson</a:t>
            </a:r>
            <a:r>
              <a:rPr lang="pl-PL" dirty="0"/>
              <a:t>",</a:t>
            </a:r>
          </a:p>
          <a:p>
            <a:r>
              <a:rPr lang="pt-BR" dirty="0"/>
              <a:t>  </a:t>
            </a:r>
            <a:r>
              <a:rPr lang="pt-BR" b="1" dirty="0"/>
              <a:t>"</a:t>
            </a:r>
            <a:r>
              <a:rPr lang="pt-BR" b="1" dirty="0" err="1"/>
              <a:t>uid</a:t>
            </a:r>
            <a:r>
              <a:rPr lang="pt-BR" b="1" dirty="0"/>
              <a:t>"</a:t>
            </a:r>
            <a:r>
              <a:rPr lang="pt-BR" dirty="0"/>
              <a:t>: 2001,</a:t>
            </a:r>
          </a:p>
          <a:p>
            <a:r>
              <a:rPr lang="ro-RO" dirty="0"/>
              <a:t>  </a:t>
            </a:r>
            <a:r>
              <a:rPr lang="ro-RO" b="1" dirty="0"/>
              <a:t>"gid"</a:t>
            </a:r>
            <a:r>
              <a:rPr lang="ro-RO" dirty="0"/>
              <a:t>: 0,</a:t>
            </a:r>
          </a:p>
          <a:p>
            <a:r>
              <a:rPr lang="ro-RO" dirty="0"/>
              <a:t>  </a:t>
            </a:r>
            <a:r>
              <a:rPr lang="ro-RO" b="1" dirty="0"/>
              <a:t>"home"</a:t>
            </a:r>
            <a:r>
              <a:rPr lang="ro-RO" dirty="0"/>
              <a:t>: "/home/frank",</a:t>
            </a:r>
          </a:p>
          <a:p>
            <a:r>
              <a:rPr lang="ro-RO" dirty="0"/>
              <a:t>  </a:t>
            </a:r>
            <a:r>
              <a:rPr lang="ro-RO" b="1" dirty="0"/>
              <a:t>"shell"</a:t>
            </a:r>
            <a:r>
              <a:rPr lang="ro-RO" dirty="0"/>
              <a:t>: "/bin/bash"</a:t>
            </a:r>
          </a:p>
          <a:p>
            <a:r>
              <a:rPr lang="ro-RO" dirty="0"/>
              <a:t>}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</a:t>
            </a:r>
            <a:r>
              <a:rPr lang="en-US" dirty="0" err="1" smtClean="0"/>
              <a:t>data_bags</a:t>
            </a:r>
            <a:r>
              <a:rPr lang="en-US" dirty="0" smtClean="0"/>
              <a:t>/users/</a:t>
            </a:r>
            <a:r>
              <a:rPr lang="en-US" dirty="0" err="1" smtClean="0"/>
              <a:t>frank.json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16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a Data Bag Container on Chef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Created </a:t>
            </a:r>
            <a:r>
              <a:rPr lang="en-US" dirty="0" err="1"/>
              <a:t>data_bag</a:t>
            </a:r>
            <a:r>
              <a:rPr lang="en-US" dirty="0"/>
              <a:t>[users]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create user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07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Verify the Data Bag Container was Created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02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Upload a User Data Bag to Chef Server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</a:t>
            </a:r>
            <a:r>
              <a:rPr lang="en-US" dirty="0" err="1"/>
              <a:t>data_bag_item</a:t>
            </a:r>
            <a:r>
              <a:rPr lang="en-US" dirty="0"/>
              <a:t>[</a:t>
            </a:r>
            <a:r>
              <a:rPr lang="en-US" dirty="0" smtClean="0"/>
              <a:t>user:</a:t>
            </a:r>
            <a:r>
              <a:rPr lang="en-US" dirty="0"/>
              <a:t>:</a:t>
            </a:r>
            <a:r>
              <a:rPr lang="en-US" dirty="0" err="1"/>
              <a:t>bobo</a:t>
            </a:r>
            <a:r>
              <a:rPr lang="en-US" dirty="0"/>
              <a:t>]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from file user </a:t>
            </a:r>
            <a:r>
              <a:rPr lang="en-US" dirty="0" err="1" smtClean="0"/>
              <a:t>bobo.json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56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User Data Bag was Uploaded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Unencrypted data bag detected, ignoring any provided secret options.</a:t>
            </a:r>
          </a:p>
          <a:p>
            <a:r>
              <a:rPr lang="en-US" dirty="0"/>
              <a:t>comment: </a:t>
            </a:r>
            <a:r>
              <a:rPr lang="en-US" dirty="0" err="1"/>
              <a:t>Bobo</a:t>
            </a:r>
            <a:r>
              <a:rPr lang="en-US" dirty="0"/>
              <a:t> T. Clown</a:t>
            </a:r>
          </a:p>
          <a:p>
            <a:r>
              <a:rPr lang="en-US" dirty="0" err="1"/>
              <a:t>gid</a:t>
            </a:r>
            <a:r>
              <a:rPr lang="en-US" dirty="0"/>
              <a:t>:     0</a:t>
            </a:r>
          </a:p>
          <a:p>
            <a:r>
              <a:rPr lang="en-US" dirty="0"/>
              <a:t>home:    /home/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id:      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shell:   /bin/bash</a:t>
            </a:r>
          </a:p>
          <a:p>
            <a:r>
              <a:rPr lang="en-US" dirty="0" err="1"/>
              <a:t>uid</a:t>
            </a:r>
            <a:r>
              <a:rPr lang="en-US" dirty="0"/>
              <a:t>:     3000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show user </a:t>
            </a:r>
            <a:r>
              <a:rPr lang="en-US" dirty="0" err="1" smtClean="0"/>
              <a:t>bobo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805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Upload a User Data Bag to Chef Server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</a:t>
            </a:r>
            <a:r>
              <a:rPr lang="en-US" dirty="0" err="1"/>
              <a:t>data_bag_item</a:t>
            </a:r>
            <a:r>
              <a:rPr lang="en-US" dirty="0"/>
              <a:t>[</a:t>
            </a:r>
            <a:r>
              <a:rPr lang="en-US" dirty="0" smtClean="0"/>
              <a:t>user:</a:t>
            </a:r>
            <a:r>
              <a:rPr lang="en-US" dirty="0"/>
              <a:t>:frank]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from file user </a:t>
            </a:r>
            <a:r>
              <a:rPr lang="en-US" dirty="0" err="1" smtClean="0"/>
              <a:t>frank.json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447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User Data Bag was Uploaded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Unencrypted data bag detected, ignoring any provided secret options.</a:t>
            </a:r>
          </a:p>
          <a:p>
            <a:r>
              <a:rPr lang="en-US" dirty="0"/>
              <a:t>comment: Frank </a:t>
            </a:r>
            <a:r>
              <a:rPr lang="en-US" dirty="0" err="1"/>
              <a:t>Belson</a:t>
            </a:r>
            <a:endParaRPr lang="en-US" dirty="0"/>
          </a:p>
          <a:p>
            <a:r>
              <a:rPr lang="en-US" dirty="0" err="1"/>
              <a:t>gid</a:t>
            </a:r>
            <a:r>
              <a:rPr lang="en-US" dirty="0"/>
              <a:t>:     0</a:t>
            </a:r>
          </a:p>
          <a:p>
            <a:r>
              <a:rPr lang="en-US" dirty="0"/>
              <a:t>home:    /home/frank</a:t>
            </a:r>
          </a:p>
          <a:p>
            <a:r>
              <a:rPr lang="en-US" dirty="0"/>
              <a:t>id:      frank</a:t>
            </a:r>
          </a:p>
          <a:p>
            <a:r>
              <a:rPr lang="en-US" dirty="0"/>
              <a:t>shell:   /bin/bash</a:t>
            </a:r>
          </a:p>
          <a:p>
            <a:r>
              <a:rPr lang="en-US" dirty="0" err="1"/>
              <a:t>uid</a:t>
            </a:r>
            <a:r>
              <a:rPr lang="en-US" dirty="0"/>
              <a:t>:     3001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data bag show user frank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25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for all Users in the User Data Bag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2 items found</a:t>
            </a:r>
          </a:p>
          <a:p>
            <a:endParaRPr lang="en-US" dirty="0"/>
          </a:p>
          <a:p>
            <a:r>
              <a:rPr lang="en-US" dirty="0" err="1"/>
              <a:t>chef_type</a:t>
            </a:r>
            <a:r>
              <a:rPr lang="en-US" dirty="0"/>
              <a:t>: </a:t>
            </a:r>
            <a:r>
              <a:rPr lang="en-US" dirty="0" err="1"/>
              <a:t>data_bag_item</a:t>
            </a:r>
            <a:endParaRPr lang="en-US" dirty="0"/>
          </a:p>
          <a:p>
            <a:r>
              <a:rPr lang="en-US" dirty="0"/>
              <a:t>comment:   </a:t>
            </a:r>
            <a:r>
              <a:rPr lang="en-US" dirty="0" err="1"/>
              <a:t>Bobo</a:t>
            </a:r>
            <a:r>
              <a:rPr lang="en-US" dirty="0"/>
              <a:t> T. Clown</a:t>
            </a:r>
          </a:p>
          <a:p>
            <a:r>
              <a:rPr lang="en-US" dirty="0" err="1"/>
              <a:t>data_bag</a:t>
            </a:r>
            <a:r>
              <a:rPr lang="en-US" dirty="0"/>
              <a:t>:  users</a:t>
            </a:r>
          </a:p>
          <a:p>
            <a:r>
              <a:rPr lang="en-US" dirty="0" err="1"/>
              <a:t>gid</a:t>
            </a:r>
            <a:r>
              <a:rPr lang="en-US" dirty="0"/>
              <a:t>:       0</a:t>
            </a:r>
          </a:p>
          <a:p>
            <a:r>
              <a:rPr lang="en-US" dirty="0"/>
              <a:t>home:      /home/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id:        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shell:     /bin/bash</a:t>
            </a:r>
          </a:p>
          <a:p>
            <a:r>
              <a:rPr lang="en-US" dirty="0" err="1"/>
              <a:t>uid</a:t>
            </a:r>
            <a:r>
              <a:rPr lang="en-US" dirty="0"/>
              <a:t>:       3000</a:t>
            </a:r>
          </a:p>
          <a:p>
            <a:endParaRPr lang="en-US" dirty="0"/>
          </a:p>
          <a:p>
            <a:r>
              <a:rPr lang="en-US" dirty="0" err="1"/>
              <a:t>chef_type</a:t>
            </a:r>
            <a:r>
              <a:rPr lang="en-US" dirty="0"/>
              <a:t>: </a:t>
            </a:r>
            <a:r>
              <a:rPr lang="en-US" dirty="0" err="1" smtClean="0"/>
              <a:t>data_bag_item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search user "*:*"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282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for Specific 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1 items found</a:t>
            </a:r>
          </a:p>
          <a:p>
            <a:endParaRPr lang="en-US" dirty="0"/>
          </a:p>
          <a:p>
            <a:r>
              <a:rPr lang="en-US" dirty="0" err="1"/>
              <a:t>chef_type</a:t>
            </a:r>
            <a:r>
              <a:rPr lang="en-US" dirty="0"/>
              <a:t>: </a:t>
            </a:r>
            <a:r>
              <a:rPr lang="en-US" dirty="0" err="1"/>
              <a:t>data_bag_item</a:t>
            </a:r>
            <a:endParaRPr lang="en-US" dirty="0"/>
          </a:p>
          <a:p>
            <a:r>
              <a:rPr lang="en-US" dirty="0"/>
              <a:t>comment:   </a:t>
            </a:r>
            <a:r>
              <a:rPr lang="en-US" dirty="0" err="1"/>
              <a:t>Bobo</a:t>
            </a:r>
            <a:r>
              <a:rPr lang="en-US" dirty="0"/>
              <a:t> T. Clown</a:t>
            </a:r>
          </a:p>
          <a:p>
            <a:r>
              <a:rPr lang="en-US" dirty="0" err="1"/>
              <a:t>data_bag</a:t>
            </a:r>
            <a:r>
              <a:rPr lang="en-US" dirty="0"/>
              <a:t>:  users</a:t>
            </a:r>
          </a:p>
          <a:p>
            <a:r>
              <a:rPr lang="en-US" dirty="0" err="1"/>
              <a:t>gid</a:t>
            </a:r>
            <a:r>
              <a:rPr lang="en-US" dirty="0"/>
              <a:t>:       0</a:t>
            </a:r>
          </a:p>
          <a:p>
            <a:r>
              <a:rPr lang="en-US" dirty="0"/>
              <a:t>home:      /home/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id:        </a:t>
            </a:r>
            <a:r>
              <a:rPr lang="en-US" dirty="0" err="1"/>
              <a:t>bobo</a:t>
            </a:r>
            <a:endParaRPr lang="en-US" dirty="0"/>
          </a:p>
          <a:p>
            <a:r>
              <a:rPr lang="en-US" dirty="0"/>
              <a:t>shell:     /bin/bash</a:t>
            </a:r>
          </a:p>
          <a:p>
            <a:r>
              <a:rPr lang="en-US" dirty="0" err="1"/>
              <a:t>uid</a:t>
            </a:r>
            <a:r>
              <a:rPr lang="en-US" dirty="0"/>
              <a:t>:       3000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search user "</a:t>
            </a:r>
            <a:r>
              <a:rPr lang="en-US" dirty="0" err="1" smtClean="0"/>
              <a:t>id:bobo</a:t>
            </a:r>
            <a:r>
              <a:rPr lang="en-US" dirty="0" smtClean="0"/>
              <a:t>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6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for Specific User's Attribute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1 items found</a:t>
            </a:r>
          </a:p>
          <a:p>
            <a:endParaRPr lang="en-US" dirty="0"/>
          </a:p>
          <a:p>
            <a:r>
              <a:rPr lang="en-US" dirty="0"/>
              <a:t>:</a:t>
            </a:r>
          </a:p>
          <a:p>
            <a:r>
              <a:rPr lang="en-US" dirty="0"/>
              <a:t>  shell: /bin/bash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search user "</a:t>
            </a:r>
            <a:r>
              <a:rPr lang="en-US" dirty="0" err="1" smtClean="0"/>
              <a:t>id:bobo</a:t>
            </a:r>
            <a:r>
              <a:rPr lang="en-US" dirty="0" smtClean="0"/>
              <a:t>" -a shell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322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After completing this module, you should be able to:</a:t>
            </a:r>
          </a:p>
          <a:p>
            <a:endParaRPr lang="en-US" dirty="0"/>
          </a:p>
          <a:p>
            <a:pPr marL="742950" indent="-742950">
              <a:buFont typeface="Wingdings" charset="2"/>
              <a:buChar char="Ø"/>
            </a:pPr>
            <a:r>
              <a:rPr lang="en-US" dirty="0" smtClean="0"/>
              <a:t>Create data bags and upload them to the Chef Server</a:t>
            </a:r>
          </a:p>
          <a:p>
            <a:pPr marL="742950" indent="-742950">
              <a:buFont typeface="Wingdings" charset="2"/>
              <a:buChar char="Ø"/>
            </a:pPr>
            <a:r>
              <a:rPr lang="en-US" dirty="0" smtClean="0"/>
              <a:t>Query for data bags with knife</a:t>
            </a:r>
          </a:p>
          <a:p>
            <a:pPr marL="742950" indent="-742950">
              <a:buFont typeface="Wingdings" charset="2"/>
              <a:buChar char="Ø"/>
            </a:pPr>
            <a:r>
              <a:rPr lang="en-US" dirty="0" smtClean="0"/>
              <a:t>Use data bags within a recipe</a:t>
            </a:r>
          </a:p>
          <a:p>
            <a:pPr marL="742950" indent="-742950">
              <a:buFont typeface="Wingdings" charset="2"/>
              <a:buChar char="Ø"/>
            </a:pP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48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Converge the node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34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directory[/Users/</a:t>
            </a:r>
            <a:r>
              <a:rPr lang="en-US" dirty="0" err="1"/>
              <a:t>franklinwebber</a:t>
            </a:r>
            <a:r>
              <a:rPr lang="en-US" dirty="0"/>
              <a:t>/chef-repo/cookbooks/users] action create (up to date)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franklinwebber</a:t>
            </a:r>
            <a:r>
              <a:rPr lang="en-US" dirty="0"/>
              <a:t>/chef-repo/cookbooks/users/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r>
              <a:rPr lang="en-US" dirty="0"/>
              <a:t> (up to date)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franklinwebber</a:t>
            </a:r>
            <a:r>
              <a:rPr lang="en-US" dirty="0"/>
              <a:t>/chef-repo/cookbooks/users/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r>
              <a:rPr lang="en-US" dirty="0"/>
              <a:t> (up to date)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franklinwebber</a:t>
            </a:r>
            <a:r>
              <a:rPr lang="en-US" dirty="0"/>
              <a:t>/chef-repo/cookbooks/users/</a:t>
            </a:r>
            <a:r>
              <a:rPr lang="en-US" dirty="0" err="1"/>
              <a:t>chefignore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/Users/</a:t>
            </a:r>
            <a:r>
              <a:rPr lang="en-US" dirty="0" err="1"/>
              <a:t>franklinwebber</a:t>
            </a:r>
            <a:r>
              <a:rPr lang="en-US" dirty="0"/>
              <a:t>/chef-repo/cookbooks/users/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franklinwebber</a:t>
            </a:r>
            <a:r>
              <a:rPr lang="en-US" dirty="0"/>
              <a:t>/chef-repo/cookbooks/users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chef generate cookbook cookbooks/users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8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search("</a:t>
            </a:r>
            <a:r>
              <a:rPr lang="en-US" dirty="0" smtClean="0"/>
              <a:t>user"</a:t>
            </a:r>
            <a:r>
              <a:rPr lang="en-US" dirty="0"/>
              <a:t>, "*:*").each do |</a:t>
            </a:r>
            <a:r>
              <a:rPr lang="en-US" dirty="0" err="1"/>
              <a:t>user_data</a:t>
            </a:r>
            <a:r>
              <a:rPr lang="en-US" dirty="0"/>
              <a:t>|</a:t>
            </a:r>
          </a:p>
          <a:p>
            <a:r>
              <a:rPr lang="en-US" dirty="0"/>
              <a:t>  user </a:t>
            </a:r>
            <a:r>
              <a:rPr lang="en-US" dirty="0" err="1"/>
              <a:t>user_data</a:t>
            </a:r>
            <a:r>
              <a:rPr lang="en-US" dirty="0"/>
              <a:t>["id"] do</a:t>
            </a:r>
          </a:p>
          <a:p>
            <a:r>
              <a:rPr lang="en-US" dirty="0"/>
              <a:t>    comment </a:t>
            </a:r>
            <a:r>
              <a:rPr lang="en-US" dirty="0" err="1"/>
              <a:t>user_data</a:t>
            </a:r>
            <a:r>
              <a:rPr lang="en-US" dirty="0"/>
              <a:t>["comment"]</a:t>
            </a:r>
          </a:p>
          <a:p>
            <a:r>
              <a:rPr lang="en-US" dirty="0"/>
              <a:t>    </a:t>
            </a:r>
            <a:r>
              <a:rPr lang="en-US" dirty="0" err="1"/>
              <a:t>uid</a:t>
            </a:r>
            <a:r>
              <a:rPr lang="en-US" dirty="0"/>
              <a:t> </a:t>
            </a:r>
            <a:r>
              <a:rPr lang="en-US" dirty="0" err="1"/>
              <a:t>user_data</a:t>
            </a:r>
            <a:r>
              <a:rPr lang="en-US" dirty="0"/>
              <a:t>["</a:t>
            </a:r>
            <a:r>
              <a:rPr lang="en-US" dirty="0" err="1"/>
              <a:t>uid</a:t>
            </a:r>
            <a:r>
              <a:rPr lang="en-US" dirty="0"/>
              <a:t>"]</a:t>
            </a:r>
          </a:p>
          <a:p>
            <a:r>
              <a:rPr lang="en-US" dirty="0"/>
              <a:t>    </a:t>
            </a:r>
            <a:r>
              <a:rPr lang="en-US" dirty="0" err="1"/>
              <a:t>gid</a:t>
            </a:r>
            <a:r>
              <a:rPr lang="en-US" dirty="0"/>
              <a:t> </a:t>
            </a:r>
            <a:r>
              <a:rPr lang="en-US" dirty="0" err="1"/>
              <a:t>user_data</a:t>
            </a:r>
            <a:r>
              <a:rPr lang="en-US" dirty="0"/>
              <a:t>["</a:t>
            </a:r>
            <a:r>
              <a:rPr lang="en-US" dirty="0" err="1"/>
              <a:t>gid</a:t>
            </a:r>
            <a:r>
              <a:rPr lang="en-US" dirty="0"/>
              <a:t>"]</a:t>
            </a:r>
          </a:p>
          <a:p>
            <a:r>
              <a:rPr lang="en-US" dirty="0"/>
              <a:t>    home </a:t>
            </a:r>
            <a:r>
              <a:rPr lang="en-US" dirty="0" err="1"/>
              <a:t>user_data</a:t>
            </a:r>
            <a:r>
              <a:rPr lang="en-US" dirty="0"/>
              <a:t>["home"]</a:t>
            </a:r>
          </a:p>
          <a:p>
            <a:r>
              <a:rPr lang="en-US" dirty="0"/>
              <a:t>    shell </a:t>
            </a:r>
            <a:r>
              <a:rPr lang="en-US" dirty="0" err="1"/>
              <a:t>user_data</a:t>
            </a:r>
            <a:r>
              <a:rPr lang="en-US" dirty="0"/>
              <a:t>["shell"]</a:t>
            </a:r>
          </a:p>
          <a:p>
            <a:r>
              <a:rPr lang="en-US" dirty="0"/>
              <a:t>  end</a:t>
            </a:r>
          </a:p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~/chef-repo/cookbooks/users/recipes/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35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Converge the node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450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that a Node Exists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node1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32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Node's Run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node1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ip-172-31-10-30.ec2.internal</a:t>
            </a:r>
          </a:p>
          <a:p>
            <a:r>
              <a:rPr lang="en-US" dirty="0"/>
              <a:t>IP:          54.172.178.36</a:t>
            </a:r>
          </a:p>
          <a:p>
            <a:r>
              <a:rPr lang="en-US" dirty="0"/>
              <a:t>Run List:    </a:t>
            </a:r>
            <a:endParaRPr lang="en-US" dirty="0" smtClean="0"/>
          </a:p>
          <a:p>
            <a:r>
              <a:rPr lang="en-US" dirty="0" smtClean="0"/>
              <a:t>Roles:</a:t>
            </a:r>
            <a:endParaRPr lang="en-US" dirty="0"/>
          </a:p>
          <a:p>
            <a:r>
              <a:rPr lang="en-US" dirty="0"/>
              <a:t>Recipes: </a:t>
            </a:r>
            <a:r>
              <a:rPr lang="en-US" dirty="0" smtClean="0"/>
              <a:t>    </a:t>
            </a:r>
          </a:p>
          <a:p>
            <a:r>
              <a:rPr lang="en-US" dirty="0" smtClean="0"/>
              <a:t>Platform</a:t>
            </a:r>
            <a:r>
              <a:rPr lang="en-US" dirty="0"/>
              <a:t>:    centos </a:t>
            </a:r>
            <a:r>
              <a:rPr lang="en-US" dirty="0" smtClean="0"/>
              <a:t>6.7</a:t>
            </a:r>
            <a:endParaRPr lang="en-US" dirty="0"/>
          </a:p>
          <a:p>
            <a:r>
              <a:rPr lang="en-US" dirty="0"/>
              <a:t>Tags: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60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Add to the Node's Run List the New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</a:t>
            </a:r>
            <a:r>
              <a:rPr lang="en-US" dirty="0" smtClean="0"/>
              <a:t>   recipe[user]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run list add node1 "recipe[user]"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09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Converge the node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59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Converge the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"users"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Synchronizing Cookbooks: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  -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users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-54-210-192-12.compute-1.amazonaws.com Compiling Cookbooks...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Converging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resources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/>
              <a:t>$ knife </a:t>
            </a:r>
            <a:r>
              <a:rPr lang="en-US" sz="3200" dirty="0" err="1" smtClean="0"/>
              <a:t>ssh</a:t>
            </a:r>
            <a:r>
              <a:rPr lang="en-US" sz="3200" dirty="0" smtClean="0"/>
              <a:t> "name:node1" -x USER -P PWD "</a:t>
            </a:r>
            <a:r>
              <a:rPr lang="en-US" sz="3200" dirty="0" err="1" smtClean="0"/>
              <a:t>sudo</a:t>
            </a:r>
            <a:r>
              <a:rPr lang="en-US" sz="3200" dirty="0" smtClean="0"/>
              <a:t> chef-client"</a:t>
            </a:r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4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New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amazonaws.com ... 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-54-210-192-12.compute-1.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amazonaws.com </a:t>
            </a:r>
            <a:r>
              <a:rPr lang="en-US" dirty="0" smtClean="0"/>
              <a:t>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amazonaws.com </a:t>
            </a:r>
            <a:r>
              <a:rPr lang="en-US" dirty="0"/>
              <a:t>frank:x:2001:0:Frank </a:t>
            </a:r>
            <a:r>
              <a:rPr lang="en-US" dirty="0" err="1"/>
              <a:t>Belson</a:t>
            </a:r>
            <a:r>
              <a:rPr lang="en-US" dirty="0"/>
              <a:t>:/home/frank:/bin/</a:t>
            </a:r>
            <a:r>
              <a:rPr lang="en-US" dirty="0" smtClean="0"/>
              <a:t>bash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</a:t>
            </a:r>
            <a:r>
              <a:rPr lang="en-US" dirty="0"/>
              <a:t>bobo:x:2000:0:Bobo T. Clown:/home/</a:t>
            </a:r>
            <a:r>
              <a:rPr lang="en-US" dirty="0" err="1"/>
              <a:t>bobo</a:t>
            </a:r>
            <a:r>
              <a:rPr lang="en-US" dirty="0"/>
              <a:t>:/bin/bash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$ knife </a:t>
            </a:r>
            <a:r>
              <a:rPr lang="en-US" sz="3200" dirty="0" err="1"/>
              <a:t>ssh</a:t>
            </a:r>
            <a:r>
              <a:rPr lang="en-US" sz="3200" dirty="0"/>
              <a:t> "name:node1" -x USER -P PWD </a:t>
            </a:r>
            <a:r>
              <a:rPr lang="en-US" sz="3200" dirty="0" smtClean="0"/>
              <a:t>"cat /</a:t>
            </a:r>
            <a:r>
              <a:rPr lang="en-US" sz="3200" dirty="0" err="1" smtClean="0"/>
              <a:t>etc</a:t>
            </a:r>
            <a:r>
              <a:rPr lang="en-US" sz="3200" dirty="0" smtClean="0"/>
              <a:t>/</a:t>
            </a:r>
            <a:r>
              <a:rPr lang="en-US" sz="3200" dirty="0" err="1" smtClean="0"/>
              <a:t>passwd</a:t>
            </a:r>
            <a:r>
              <a:rPr lang="en-US" sz="3200" dirty="0" smtClean="0"/>
              <a:t>"</a:t>
            </a:r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2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Converge the node 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73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Users on a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Each team member should have local user accounts created on our servers.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our list of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Create a cookbook to create our users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Add the cookbook to the run list of our node</a:t>
            </a:r>
          </a:p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Converge the node </a:t>
            </a:r>
            <a:r>
              <a:rPr lang="en-US" dirty="0" smtClean="0"/>
              <a:t>and verify the new users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80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to store User data?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8"/>
            <a:ext cx="10974132" cy="4372054"/>
          </a:xfrm>
        </p:spPr>
        <p:txBody>
          <a:bodyPr/>
          <a:lstStyle/>
          <a:p>
            <a:pPr marL="571500" indent="-571500">
              <a:buFont typeface="Arial"/>
              <a:buChar char="•"/>
            </a:pPr>
            <a:r>
              <a:rPr lang="en-US" dirty="0" smtClean="0"/>
              <a:t>We could start by storing information about Users and Groups in node attributes. </a:t>
            </a:r>
          </a:p>
          <a:p>
            <a:pPr marL="571500" indent="-571500">
              <a:buFont typeface="Arial"/>
              <a:buChar char="•"/>
            </a:pPr>
            <a:r>
              <a:rPr lang="en-US" dirty="0" smtClean="0"/>
              <a:t>This would cause use to duplicate information as every User and Group within our organization would be stored in every Node object. </a:t>
            </a:r>
          </a:p>
          <a:p>
            <a:pPr marL="571500" indent="-571500">
              <a:buFont typeface="Arial"/>
              <a:buChar char="•"/>
            </a:pPr>
            <a:r>
              <a:rPr lang="en-US" dirty="0" smtClean="0"/>
              <a:t>It would be hard to integrate such a solution with another source of truth about users.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97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Bags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8"/>
            <a:ext cx="10974132" cy="4560855"/>
          </a:xfrm>
        </p:spPr>
        <p:txBody>
          <a:bodyPr/>
          <a:lstStyle/>
          <a:p>
            <a:r>
              <a:rPr lang="en-US" dirty="0" smtClean="0"/>
              <a:t>A data bag is a container for items that represent information about your infrastructure that is not tied to a single node.</a:t>
            </a:r>
          </a:p>
          <a:p>
            <a:endParaRPr lang="en-US" b="1" dirty="0" smtClean="0"/>
          </a:p>
          <a:p>
            <a:r>
              <a:rPr lang="en-US" b="1" dirty="0" smtClean="0"/>
              <a:t>Examples:</a:t>
            </a:r>
          </a:p>
          <a:p>
            <a:pPr marL="571500" indent="-571500">
              <a:buFont typeface="Arial"/>
              <a:buChar char="•"/>
            </a:pPr>
            <a:r>
              <a:rPr lang="en-US" sz="3200" dirty="0" smtClean="0"/>
              <a:t>Users</a:t>
            </a:r>
          </a:p>
          <a:p>
            <a:pPr marL="571500" indent="-571500">
              <a:buFont typeface="Arial"/>
              <a:buChar char="•"/>
            </a:pPr>
            <a:r>
              <a:rPr lang="en-US" sz="3200" dirty="0" smtClean="0"/>
              <a:t>Groups</a:t>
            </a:r>
          </a:p>
          <a:p>
            <a:pPr marL="571500" indent="-571500">
              <a:buFont typeface="Arial"/>
              <a:buChar char="•"/>
            </a:pPr>
            <a:r>
              <a:rPr lang="en-US" sz="3200" dirty="0" smtClean="0"/>
              <a:t>Application Release Information</a:t>
            </a:r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91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to the Root of the Chef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45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Directory for Data Bags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data_bags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30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Directory for the Users' Data Bag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data_bags</a:t>
            </a:r>
            <a:r>
              <a:rPr lang="en-US" dirty="0" smtClean="0"/>
              <a:t>/user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44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User named </a:t>
            </a:r>
            <a:r>
              <a:rPr lang="en-US" dirty="0" err="1" smtClean="0"/>
              <a:t>Bobo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{</a:t>
            </a:r>
          </a:p>
          <a:p>
            <a:r>
              <a:rPr lang="pl-PL" dirty="0"/>
              <a:t>  </a:t>
            </a:r>
            <a:r>
              <a:rPr lang="pl-PL" b="1" dirty="0"/>
              <a:t>"id"</a:t>
            </a:r>
            <a:r>
              <a:rPr lang="pl-PL" dirty="0"/>
              <a:t>: "bobo",</a:t>
            </a:r>
          </a:p>
          <a:p>
            <a:r>
              <a:rPr lang="pl-PL" dirty="0"/>
              <a:t>  </a:t>
            </a:r>
            <a:r>
              <a:rPr lang="pl-PL" b="1" dirty="0"/>
              <a:t>"</a:t>
            </a:r>
            <a:r>
              <a:rPr lang="pl-PL" b="1" dirty="0" err="1"/>
              <a:t>comment</a:t>
            </a:r>
            <a:r>
              <a:rPr lang="pl-PL" b="1" dirty="0"/>
              <a:t>"</a:t>
            </a:r>
            <a:r>
              <a:rPr lang="pl-PL" dirty="0"/>
              <a:t>: "Bobo T. Clown",</a:t>
            </a:r>
          </a:p>
          <a:p>
            <a:r>
              <a:rPr lang="pt-BR" dirty="0"/>
              <a:t>  </a:t>
            </a:r>
            <a:r>
              <a:rPr lang="pt-BR" b="1" dirty="0"/>
              <a:t>"</a:t>
            </a:r>
            <a:r>
              <a:rPr lang="pt-BR" b="1" dirty="0" err="1"/>
              <a:t>uid</a:t>
            </a:r>
            <a:r>
              <a:rPr lang="pt-BR" b="1" dirty="0"/>
              <a:t>"</a:t>
            </a:r>
            <a:r>
              <a:rPr lang="pt-BR" dirty="0"/>
              <a:t>: 2000,</a:t>
            </a:r>
          </a:p>
          <a:p>
            <a:r>
              <a:rPr lang="ro-RO" dirty="0"/>
              <a:t>  </a:t>
            </a:r>
            <a:r>
              <a:rPr lang="ro-RO" b="1" dirty="0"/>
              <a:t>"gid"</a:t>
            </a:r>
            <a:r>
              <a:rPr lang="ro-RO" dirty="0"/>
              <a:t>: 0,</a:t>
            </a:r>
          </a:p>
          <a:p>
            <a:r>
              <a:rPr lang="pt-BR" dirty="0"/>
              <a:t>  </a:t>
            </a:r>
            <a:r>
              <a:rPr lang="pt-BR" b="1" dirty="0"/>
              <a:t>"home"</a:t>
            </a:r>
            <a:r>
              <a:rPr lang="pt-BR" dirty="0"/>
              <a:t>: "/home/bobo",</a:t>
            </a:r>
          </a:p>
          <a:p>
            <a:r>
              <a:rPr lang="pt-BR" dirty="0"/>
              <a:t>  </a:t>
            </a:r>
            <a:r>
              <a:rPr lang="pt-BR" b="1" dirty="0"/>
              <a:t>"</a:t>
            </a:r>
            <a:r>
              <a:rPr lang="pt-BR" b="1" dirty="0" err="1"/>
              <a:t>shell</a:t>
            </a:r>
            <a:r>
              <a:rPr lang="pt-BR" b="1" dirty="0"/>
              <a:t>"</a:t>
            </a:r>
            <a:r>
              <a:rPr lang="pt-BR" dirty="0"/>
              <a:t>: "/bin/</a:t>
            </a:r>
            <a:r>
              <a:rPr lang="pt-BR" dirty="0" err="1"/>
              <a:t>bash</a:t>
            </a:r>
            <a:r>
              <a:rPr lang="pt-BR" dirty="0"/>
              <a:t>"</a:t>
            </a:r>
          </a:p>
          <a:p>
            <a:r>
              <a:rPr lang="pt-BR" dirty="0"/>
              <a:t>}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</a:t>
            </a:r>
            <a:r>
              <a:rPr lang="en-US" dirty="0" err="1" smtClean="0"/>
              <a:t>data_bags</a:t>
            </a:r>
            <a:r>
              <a:rPr lang="en-US" dirty="0" smtClean="0"/>
              <a:t>/users/</a:t>
            </a:r>
            <a:r>
              <a:rPr lang="en-US" dirty="0" err="1" smtClean="0"/>
              <a:t>bobo.json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35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7bb5d761-a2ea-4873-95f7-7a6658fb3ef0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14954</TotalTime>
  <Words>1666</Words>
  <Application>Microsoft Macintosh PowerPoint</Application>
  <PresentationFormat>Custom</PresentationFormat>
  <Paragraphs>257</Paragraphs>
  <Slides>30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ChefDk3.2Template</vt:lpstr>
      <vt:lpstr>Data Bags</vt:lpstr>
      <vt:lpstr>Objectives</vt:lpstr>
      <vt:lpstr>Create Users on a System</vt:lpstr>
      <vt:lpstr>Where to store User data?</vt:lpstr>
      <vt:lpstr>Data Bags</vt:lpstr>
      <vt:lpstr>Return to the Root of the Chef Repository</vt:lpstr>
      <vt:lpstr>Create a Directory for Data Bags</vt:lpstr>
      <vt:lpstr>Create a Directory for the Users' Data Bag</vt:lpstr>
      <vt:lpstr>Create a User named Bobo</vt:lpstr>
      <vt:lpstr>Create a User named Frank</vt:lpstr>
      <vt:lpstr>Create a Data Bag Container on Chef Server</vt:lpstr>
      <vt:lpstr>Verify the Data Bag Container was Created</vt:lpstr>
      <vt:lpstr>Upload a User Data Bag to Chef Server </vt:lpstr>
      <vt:lpstr>Verify the User Data Bag was Uploaded</vt:lpstr>
      <vt:lpstr>Upload a User Data Bag to Chef Server </vt:lpstr>
      <vt:lpstr>Verify the User Data Bag was Uploaded</vt:lpstr>
      <vt:lpstr>Search for all Users in the User Data Bag</vt:lpstr>
      <vt:lpstr>Search for Specific User</vt:lpstr>
      <vt:lpstr>Search for Specific User's Attribute</vt:lpstr>
      <vt:lpstr>Create Users on a System</vt:lpstr>
      <vt:lpstr>PowerPoint Presentation</vt:lpstr>
      <vt:lpstr>PowerPoint Presentation</vt:lpstr>
      <vt:lpstr>Create Users on a System</vt:lpstr>
      <vt:lpstr>Verify that a Node Exists</vt:lpstr>
      <vt:lpstr>View the Node's Run List</vt:lpstr>
      <vt:lpstr>Add to the Node's Run List the New Recipe</vt:lpstr>
      <vt:lpstr>Create Users on a System</vt:lpstr>
      <vt:lpstr>Converge the Node</vt:lpstr>
      <vt:lpstr>Verify the New Users</vt:lpstr>
      <vt:lpstr>Create Users on a System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1966</cp:revision>
  <cp:lastPrinted>2015-02-07T23:49:10Z</cp:lastPrinted>
  <dcterms:created xsi:type="dcterms:W3CDTF">2012-09-13T17:36:07Z</dcterms:created>
  <dcterms:modified xsi:type="dcterms:W3CDTF">2015-10-20T18:57:31Z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